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24384000" cy="13716000"/>
  <p:notesSz cx="6858000" cy="9144000"/>
  <p:embeddedFontLst>
    <p:embeddedFont>
      <p:font typeface="Helvetica Neue" panose="020B0604020202020204"/>
      <p:regular r:id="rId19"/>
    </p:embeddedFont>
    <p:embeddedFont>
      <p:font typeface="微软雅黑" panose="020B0503020204020204" charset="-122"/>
      <p:regular r:id="rId20"/>
    </p:embeddedFont>
    <p:embeddedFont>
      <p:font typeface="Verdana" panose="020B0604030504040204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914400" marR="0" lvl="1" indent="-22860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371600" marR="0" lvl="2" indent="-22860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828800" marR="0" lvl="3" indent="-22860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2286000" marR="0" lvl="4" indent="-22860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743200" marR="0" lvl="5" indent="-22860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3200400" marR="0" lvl="6" indent="-22860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657600" marR="0" lvl="7" indent="-22860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4114800" marR="0" lvl="8" indent="-22860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" name="Google Shape;57;p1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4" name="Google Shape;144;p10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0" name="Google Shape;150;p11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7" name="Google Shape;157;p1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" name="Google Shape;64;p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7" name="Google Shape;77;p3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" name="Google Shape;88;p8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" name="Google Shape;98;p4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8" name="Google Shape;108;p5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" name="Google Shape;118;p6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8" name="Google Shape;128;p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/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" name="Google Shape;138;p9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 Cover_page_blank">
  <p:cSld name="TITLE_AND_BODY">
    <p:bg>
      <p:bgPr>
        <a:solidFill>
          <a:srgbClr val="FFFFFF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 descr="Изображение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ner_page_2">
  <p:cSld name="Inner_page_2">
    <p:bg>
      <p:bgPr>
        <a:gradFill>
          <a:gsLst>
            <a:gs pos="0">
              <a:srgbClr val="232C33"/>
            </a:gs>
            <a:gs pos="100000">
              <a:srgbClr val="525C64"/>
            </a:gs>
          </a:gsLst>
          <a:lin ang="5400000" scaled="0"/>
        </a:gradFill>
        <a:effectLst/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1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1" descr="Изображение"/>
          <p:cNvPicPr preferRelativeResize="0"/>
          <p:nvPr/>
        </p:nvPicPr>
        <p:blipFill rotWithShape="1">
          <a:blip r:embed="rId3"/>
          <a:srcRect l="18732"/>
          <a:stretch>
            <a:fillRect/>
          </a:stretch>
        </p:blipFill>
        <p:spPr>
          <a:xfrm flipH="1">
            <a:off x="13997190" y="0"/>
            <a:ext cx="10393162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lver_Sand_Gradient">
  <p:cSld name="Silver_Sand_Gradient">
    <p:bg>
      <p:bgPr>
        <a:gradFill>
          <a:gsLst>
            <a:gs pos="0">
              <a:srgbClr val="232C33"/>
            </a:gs>
            <a:gs pos="100000">
              <a:srgbClr val="525C64"/>
            </a:gs>
          </a:gsLst>
          <a:lin ang="5400000" scaled="0"/>
        </a:gradFill>
        <a:effectLst/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2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2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Cover_w/ang.Image">
  <p:cSld name=" Cover_w/ang.Image">
    <p:bg>
      <p:bgPr>
        <a:solidFill>
          <a:srgbClr val="5E5E5E"/>
        </a:solidFill>
        <a:effectLst/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 descr="Изображение"/>
          <p:cNvSpPr/>
          <p:nvPr/>
        </p:nvSpPr>
        <p:spPr>
          <a:xfrm>
            <a:off x="-6962" y="0"/>
            <a:ext cx="21400723" cy="1371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53" name="Google Shape;53;p13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Cover_w/image_sq">
  <p:cSld name=" Cover_w/image_sq">
    <p:bg>
      <p:bgPr>
        <a:solidFill>
          <a:srgbClr val="5E5E5E"/>
        </a:solidFill>
        <a:effectLst/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77" y="0"/>
            <a:ext cx="12533046" cy="1371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 descr="Изображение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ner_page">
  <p:cSld name="Inner_page">
    <p:bg>
      <p:bgPr>
        <a:gradFill>
          <a:gsLst>
            <a:gs pos="0">
              <a:srgbClr val="232C33"/>
            </a:gs>
            <a:gs pos="100000">
              <a:srgbClr val="525C64"/>
            </a:gs>
          </a:gsLst>
          <a:lin ang="5400000" scaled="0"/>
        </a:gradFill>
        <a:effectLst/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 descr="Изображение"/>
          <p:cNvPicPr preferRelativeResize="0"/>
          <p:nvPr/>
        </p:nvPicPr>
        <p:blipFill rotWithShape="1">
          <a:blip r:embed="rId2"/>
          <a:srcRect l="18732"/>
          <a:stretch>
            <a:fillRect/>
          </a:stretch>
        </p:blipFill>
        <p:spPr>
          <a:xfrm>
            <a:off x="27188" y="0"/>
            <a:ext cx="10393162" cy="1371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4" descr="Изображение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ner_page_3">
  <p:cSld name="Inner_page_3">
    <p:bg>
      <p:bgPr>
        <a:gradFill>
          <a:gsLst>
            <a:gs pos="0">
              <a:srgbClr val="232C33"/>
            </a:gs>
            <a:gs pos="100000">
              <a:srgbClr val="525C64"/>
            </a:gs>
          </a:gsLst>
          <a:lin ang="5400000" scaled="0"/>
        </a:gradFill>
        <a:effectLst/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5" descr="Изображение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8322230"/>
            <a:ext cx="24384001" cy="540274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ner_page_4">
  <p:cSld name="Inner_page_4">
    <p:bg>
      <p:bgPr>
        <a:gradFill>
          <a:gsLst>
            <a:gs pos="0">
              <a:srgbClr val="232C33"/>
            </a:gs>
            <a:gs pos="100000">
              <a:srgbClr val="525C64"/>
            </a:gs>
          </a:gsLst>
          <a:lin ang="5400000" scaled="0"/>
        </a:gradFill>
        <a:effectLst/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4428"/>
            <a:ext cx="24384001" cy="5223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6" descr="Изображение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ner_page_6">
  <p:cSld name="Inner_page_6">
    <p:bg>
      <p:bgPr>
        <a:gradFill>
          <a:gsLst>
            <a:gs pos="0">
              <a:srgbClr val="232C33"/>
            </a:gs>
            <a:gs pos="100000">
              <a:srgbClr val="525C64"/>
            </a:gs>
          </a:gsLst>
          <a:lin ang="5400000" scaled="0"/>
        </a:gradFill>
        <a:effectLst/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7" descr="Изображение"/>
          <p:cNvPicPr preferRelativeResize="0"/>
          <p:nvPr/>
        </p:nvPicPr>
        <p:blipFill rotWithShape="1">
          <a:blip r:embed="rId3"/>
          <a:srcRect l="53263"/>
          <a:stretch>
            <a:fillRect/>
          </a:stretch>
        </p:blipFill>
        <p:spPr>
          <a:xfrm flipH="1">
            <a:off x="18391389" y="0"/>
            <a:ext cx="5977084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ner_page_5">
  <p:cSld name="Inner_page_5">
    <p:bg>
      <p:bgPr>
        <a:gradFill>
          <a:gsLst>
            <a:gs pos="0">
              <a:srgbClr val="232C33"/>
            </a:gs>
            <a:gs pos="100000">
              <a:srgbClr val="525C64"/>
            </a:gs>
          </a:gsLst>
          <a:lin ang="5400000" scaled="0"/>
        </a:gradFill>
        <a:effectLst/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 descr="Изображение"/>
          <p:cNvPicPr preferRelativeResize="0"/>
          <p:nvPr/>
        </p:nvPicPr>
        <p:blipFill rotWithShape="1">
          <a:blip r:embed="rId2"/>
          <a:srcRect l="49333"/>
          <a:stretch>
            <a:fillRect/>
          </a:stretch>
        </p:blipFill>
        <p:spPr>
          <a:xfrm>
            <a:off x="-9014" y="0"/>
            <a:ext cx="6479664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8" descr="Изображение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_Slide">
  <p:cSld name="Image_Slide">
    <p:bg>
      <p:bgPr>
        <a:solidFill>
          <a:srgbClr val="000000"/>
        </a:solidFill>
        <a:effectLst/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9" descr="Изображение"/>
          <p:cNvPicPr preferRelativeResize="0"/>
          <p:nvPr/>
        </p:nvPicPr>
        <p:blipFill rotWithShape="1">
          <a:blip r:embed="rId2"/>
          <a:srcRect l="18732"/>
          <a:stretch>
            <a:fillRect/>
          </a:stretch>
        </p:blipFill>
        <p:spPr>
          <a:xfrm flipH="1">
            <a:off x="10657090" y="0"/>
            <a:ext cx="10393162" cy="1371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9" descr="Изображение"/>
          <p:cNvPicPr preferRelativeResize="0"/>
          <p:nvPr/>
        </p:nvPicPr>
        <p:blipFill rotWithShape="1">
          <a:blip r:embed="rId3"/>
          <a:srcRect r="25608"/>
          <a:stretch>
            <a:fillRect/>
          </a:stretch>
        </p:blipFill>
        <p:spPr>
          <a:xfrm>
            <a:off x="11417139" y="12700"/>
            <a:ext cx="12981203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9" descr="Изображение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ck_blank">
  <p:cSld name="black_blank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 panose="020B0604020202020204"/>
              <a:buNone/>
              <a:defRPr sz="85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 panose="020B0604020202020204"/>
              <a:buNone/>
              <a:defRPr sz="85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 panose="020B0604020202020204"/>
              <a:buNone/>
              <a:defRPr sz="85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 panose="020B0604020202020204"/>
              <a:buNone/>
              <a:defRPr sz="85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 panose="020B0604020202020204"/>
              <a:buNone/>
              <a:defRPr sz="85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 panose="020B0604020202020204"/>
              <a:buNone/>
              <a:defRPr sz="85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 panose="020B0604020202020204"/>
              <a:buNone/>
              <a:defRPr sz="85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 panose="020B0604020202020204"/>
              <a:buNone/>
              <a:defRPr sz="85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 panose="020B0604020202020204"/>
              <a:buNone/>
              <a:defRPr sz="85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25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 panose="020B0604020202020204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914400" marR="0" lvl="1" indent="-60325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 panose="020B0604020202020204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371600" marR="0" lvl="2" indent="-60325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 panose="020B0604020202020204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828800" marR="0" lvl="3" indent="-60325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 panose="020B0604020202020204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2286000" marR="0" lvl="4" indent="-60325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 panose="020B0604020202020204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743200" marR="0" lvl="5" indent="-60325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 panose="020B0604020202020204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3200400" marR="0" lvl="6" indent="-60325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 panose="020B0604020202020204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657600" marR="0" lvl="7" indent="-60325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 panose="020B0604020202020204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4114800" marR="0" lvl="8" indent="-60325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 panose="020B0604020202020204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7.xml"/><Relationship Id="rId6" Type="http://schemas.openxmlformats.org/officeDocument/2006/relationships/hyperlink" Target="https://www.cis.upenn.edu/~aaroth/courses/slides/agt17/lect23.pdf" TargetMode="External"/><Relationship Id="rId5" Type="http://schemas.openxmlformats.org/officeDocument/2006/relationships/hyperlink" Target="https://par.nsf.gov/servlets/purl/10057897" TargetMode="External"/><Relationship Id="rId4" Type="http://schemas.openxmlformats.org/officeDocument/2006/relationships/hyperlink" Target="https://courses.cs.duke.edu/spring17/cps296.2/market_scoring.pdf" TargetMode="External"/><Relationship Id="rId3" Type="http://schemas.openxmlformats.org/officeDocument/2006/relationships/hyperlink" Target="https://timroughgarden.org/f16/l/l17.pdf" TargetMode="Externa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2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descr="Изображение"/>
          <p:cNvPicPr preferRelativeResize="0"/>
          <p:nvPr/>
        </p:nvPicPr>
        <p:blipFill rotWithShape="1">
          <a:blip r:embed="rId1"/>
          <a:srcRect l="3607"/>
          <a:stretch>
            <a:fillRect/>
          </a:stretch>
        </p:blipFill>
        <p:spPr>
          <a:xfrm>
            <a:off x="9910902" y="2588551"/>
            <a:ext cx="16632232" cy="11121606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1544373" y="3828098"/>
            <a:ext cx="8397772" cy="1640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Helvetica Neue" panose="020B0604020202020204"/>
              <a:buNone/>
            </a:pPr>
            <a:r>
              <a:rPr lang="en-US" sz="10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Rikiddo</a:t>
            </a:r>
            <a:endParaRPr sz="2400" b="0" i="0" u="none" strike="noStrike" cap="none">
              <a:solidFill>
                <a:srgbClr val="5E5E5E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544320" y="6499543"/>
            <a:ext cx="11309350" cy="71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604020202020204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一种流动性敏感的动态对数市场评分规则</a:t>
            </a:r>
            <a:endParaRPr sz="4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 descr="Изображе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3" descr="Изображение"/>
          <p:cNvPicPr preferRelativeResize="0"/>
          <p:nvPr/>
        </p:nvPicPr>
        <p:blipFill rotWithShape="1">
          <a:blip r:embed="rId2"/>
          <a:srcRect l="53263"/>
          <a:stretch>
            <a:fillRect/>
          </a:stretch>
        </p:blipFill>
        <p:spPr>
          <a:xfrm flipH="1">
            <a:off x="18391389" y="0"/>
            <a:ext cx="5977084" cy="137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4" descr="Изображение"/>
          <p:cNvPicPr preferRelativeResize="0"/>
          <p:nvPr/>
        </p:nvPicPr>
        <p:blipFill rotWithShape="1">
          <a:blip r:embed="rId1"/>
          <a:srcRect l="49333"/>
          <a:stretch>
            <a:fillRect/>
          </a:stretch>
        </p:blipFill>
        <p:spPr>
          <a:xfrm>
            <a:off x="-9014" y="0"/>
            <a:ext cx="6479664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4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/>
        </p:nvSpPr>
        <p:spPr>
          <a:xfrm>
            <a:off x="12480520" y="737005"/>
            <a:ext cx="80124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bg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References</a:t>
            </a:r>
            <a:endParaRPr lang="en-US" sz="4800" b="1">
              <a:solidFill>
                <a:schemeClr val="bg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95590" y="2256155"/>
            <a:ext cx="150977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AutoNum type="arabicPeriod"/>
            </a:pP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876540" y="2045335"/>
            <a:ext cx="14252575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14350" indent="-514350">
              <a:buClr>
                <a:srgbClr val="FFFFFF"/>
              </a:buClr>
              <a:buFont typeface="+mj-lt"/>
              <a:buAutoNum type="arabicPeriod"/>
            </a:pPr>
            <a:r>
              <a:rPr lang="zh-CN" altLang="en-US" sz="2800">
                <a:solidFill>
                  <a:schemeClr val="bg1"/>
                </a:solidFill>
                <a:hlinkClick r:id="rId3" action="ppaction://hlinkfile"/>
              </a:rPr>
              <a:t>Scoring Rules and Peer Prediction</a:t>
            </a:r>
            <a:r>
              <a:rPr lang="en-US" altLang="zh-CN" sz="2800">
                <a:solidFill>
                  <a:schemeClr val="bg1"/>
                </a:solidFill>
              </a:rPr>
              <a:t> </a:t>
            </a:r>
            <a:endParaRPr lang="en-US" altLang="zh-CN" sz="2800">
              <a:solidFill>
                <a:schemeClr val="bg1"/>
              </a:solidFill>
            </a:endParaRPr>
          </a:p>
          <a:p>
            <a:pPr marL="514350" indent="-514350">
              <a:lnSpc>
                <a:spcPct val="150000"/>
              </a:lnSpc>
              <a:buClr>
                <a:srgbClr val="FFFFFF"/>
              </a:buClr>
              <a:buFont typeface="+mj-lt"/>
              <a:buAutoNum type="arabicPeriod"/>
            </a:pPr>
            <a:r>
              <a:rPr lang="zh-CN" altLang="en-US" sz="2800">
                <a:solidFill>
                  <a:schemeClr val="bg1"/>
                </a:solidFill>
                <a:ea typeface="宋体" panose="02010600030101010101" pitchFamily="2" charset="-122"/>
                <a:hlinkClick r:id="rId4" action="ppaction://hlinkfile"/>
              </a:rPr>
              <a:t>Market Scoring Rules</a:t>
            </a:r>
            <a:endParaRPr lang="zh-CN" altLang="en-US" sz="2800">
              <a:solidFill>
                <a:schemeClr val="bg1"/>
              </a:solidFill>
              <a:ea typeface="宋体" panose="02010600030101010101" pitchFamily="2" charset="-122"/>
              <a:hlinkClick r:id="rId4" action="ppaction://hlinkfile"/>
            </a:endParaRPr>
          </a:p>
          <a:p>
            <a:pPr marL="514350" indent="-514350">
              <a:lnSpc>
                <a:spcPct val="150000"/>
              </a:lnSpc>
              <a:buClr>
                <a:srgbClr val="FFFFFF"/>
              </a:buClr>
              <a:buFont typeface="+mj-lt"/>
              <a:buAutoNum type="arabicPeriod"/>
            </a:pPr>
            <a:r>
              <a:rPr lang="zh-CN" altLang="en-US" sz="2800">
                <a:solidFill>
                  <a:schemeClr val="bg1"/>
                </a:solidFill>
                <a:ea typeface="宋体" panose="02010600030101010101" pitchFamily="2" charset="-122"/>
                <a:hlinkClick r:id="rId5" action="ppaction://hlinkfile"/>
              </a:rPr>
              <a:t>An Axiomatic Study of Scoring Rule Markets</a:t>
            </a:r>
            <a:endParaRPr lang="zh-CN" altLang="en-US" sz="2800">
              <a:solidFill>
                <a:schemeClr val="bg1"/>
              </a:solidFill>
              <a:ea typeface="宋体" panose="02010600030101010101" pitchFamily="2" charset="-122"/>
              <a:hlinkClick r:id="rId5" action="ppaction://hlinkfile"/>
            </a:endParaRPr>
          </a:p>
          <a:p>
            <a:pPr marL="514350" indent="-514350">
              <a:lnSpc>
                <a:spcPct val="150000"/>
              </a:lnSpc>
              <a:buClr>
                <a:srgbClr val="FFFFFF"/>
              </a:buClr>
              <a:buFont typeface="+mj-lt"/>
              <a:buAutoNum type="arabicPeriod"/>
            </a:pPr>
            <a:r>
              <a:rPr lang="zh-CN" altLang="en-US" sz="2800">
                <a:solidFill>
                  <a:schemeClr val="bg1"/>
                </a:solidFill>
                <a:hlinkClick r:id="rId6" action="ppaction://hlinkfile"/>
              </a:rPr>
              <a:t>Proper Scoring Rules and Prediction Markets</a:t>
            </a:r>
            <a:endParaRPr lang="zh-CN" altLang="en-US" sz="2800">
              <a:solidFill>
                <a:schemeClr val="bg1"/>
              </a:solidFill>
              <a:hlinkClick r:id="rId6" action="ppaction://hlinkfile"/>
            </a:endParaRPr>
          </a:p>
          <a:p>
            <a:pPr marL="514350" indent="-514350">
              <a:lnSpc>
                <a:spcPct val="150000"/>
              </a:lnSpc>
              <a:buClr>
                <a:srgbClr val="FFFFFF"/>
              </a:buClr>
              <a:buFont typeface="+mj-lt"/>
              <a:buAutoNum type="arabicPeriod"/>
            </a:pPr>
            <a:endParaRPr lang="zh-CN" altLang="en-US" sz="280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5" descr="Изображе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 descr="Изображение"/>
          <p:cNvPicPr preferRelativeResize="0"/>
          <p:nvPr/>
        </p:nvPicPr>
        <p:blipFill rotWithShape="1">
          <a:blip r:embed="rId2"/>
          <a:srcRect l="18732"/>
          <a:stretch>
            <a:fillRect/>
          </a:stretch>
        </p:blipFill>
        <p:spPr>
          <a:xfrm flipH="1">
            <a:off x="10657090" y="0"/>
            <a:ext cx="10393162" cy="1371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 descr="Изображение"/>
          <p:cNvPicPr preferRelativeResize="0"/>
          <p:nvPr/>
        </p:nvPicPr>
        <p:blipFill rotWithShape="1">
          <a:blip r:embed="rId3"/>
          <a:srcRect r="25608"/>
          <a:stretch>
            <a:fillRect/>
          </a:stretch>
        </p:blipFill>
        <p:spPr>
          <a:xfrm>
            <a:off x="11417139" y="12700"/>
            <a:ext cx="12981203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 descr="Изображение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5"/>
          <p:cNvSpPr txBox="1"/>
          <p:nvPr/>
        </p:nvSpPr>
        <p:spPr>
          <a:xfrm>
            <a:off x="16207055" y="2028703"/>
            <a:ext cx="7623606" cy="4778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 panose="020B0604020202020204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Zeitgeist is an evolving blockchain for prediction markets and futarchy</a:t>
            </a:r>
            <a:endParaRPr lang="en-US" sz="6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64" name="Google Shape;164;p25"/>
          <p:cNvSpPr txBox="1"/>
          <p:nvPr/>
        </p:nvSpPr>
        <p:spPr>
          <a:xfrm>
            <a:off x="16176934" y="7172386"/>
            <a:ext cx="7559090" cy="1180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C1CA"/>
              </a:buClr>
              <a:buSzPts val="3500"/>
              <a:buFont typeface="Helvetica Neue" panose="020B0604020202020204"/>
              <a:buNone/>
            </a:pPr>
            <a:r>
              <a:rPr lang="en-US" sz="3500" b="1" i="0" u="none" strike="noStrike" cap="none">
                <a:solidFill>
                  <a:srgbClr val="B5C1CA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Built on Substrate, Ready for Polkadot</a:t>
            </a:r>
            <a:endParaRPr lang="en-US" sz="3500" b="1" i="0" u="none" strike="noStrike" cap="none">
              <a:solidFill>
                <a:srgbClr val="B5C1CA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65" name="Google Shape;165;p25"/>
          <p:cNvSpPr txBox="1"/>
          <p:nvPr/>
        </p:nvSpPr>
        <p:spPr>
          <a:xfrm>
            <a:off x="16177361" y="8893139"/>
            <a:ext cx="6874600" cy="345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Verdana" panose="020B0604030504040204"/>
              <a:buNone/>
            </a:pPr>
            <a:r>
              <a:rPr lang="en-US" sz="2500" b="0" i="0" u="none" strike="noStrike" cap="none"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The most common prediction market trades only two outcomes on an event: “Yes” or “No”. This means that traders are betting on whether an event happens or it does not. These markets are sometimes known as binary markets since they only trade two distinct outcomes.</a:t>
            </a:r>
            <a:endParaRPr lang="en-US" sz="2500" b="0" i="0" u="none" strike="noStrike" cap="none">
              <a:solidFill>
                <a:srgbClr val="FFFFFF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 descr="Изображе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 flipH="1">
            <a:off x="0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92" y="0"/>
            <a:ext cx="12533046" cy="1371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 descr="Изображение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492303" y="2825433"/>
            <a:ext cx="8397772" cy="71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604020202020204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01 | Scoring Rule - 评分规则</a:t>
            </a:r>
            <a:endParaRPr sz="4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15095220" y="2115820"/>
            <a:ext cx="7028815" cy="2809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微软雅黑" panose="020B0503020204020204" charset="-122"/>
              <a:buNone/>
            </a:pPr>
            <a:r>
              <a:rPr lang="en-US" sz="8800" b="1" i="0" u="none" strike="noStrike" cap="none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目录</a:t>
            </a:r>
            <a:endParaRPr sz="8800" b="1" i="0" u="none" strike="noStrike" cap="none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微软雅黑" panose="020B0503020204020204" charset="-122"/>
              <a:buNone/>
            </a:pPr>
            <a:r>
              <a:rPr lang="en-US" sz="8800" b="1" i="0" u="none" strike="noStrike" cap="none">
                <a:solidFill>
                  <a:schemeClr val="l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AGENDA</a:t>
            </a:r>
            <a:endParaRPr sz="8800" b="1" i="0" u="none" strike="noStrike" cap="none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1492250" y="3905568"/>
            <a:ext cx="10717530" cy="71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604020202020204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02 | Market Scoring Rule - 市场评分规则</a:t>
            </a:r>
            <a:endParaRPr sz="4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1492250" y="5052061"/>
            <a:ext cx="10717530" cy="1332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604020202020204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03 | Logarithmic Market Scoring Rule </a:t>
            </a:r>
            <a:endParaRPr sz="4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604020202020204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	对数市场评分规则</a:t>
            </a:r>
            <a:endParaRPr sz="4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1475740" y="6808471"/>
            <a:ext cx="10717530" cy="1948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604020202020204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04 | Liquidity-Sensitive Logarithmic 	Market Scoring Rule</a:t>
            </a:r>
            <a:endParaRPr sz="4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604020202020204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     流动性敏感对数市场评分规则</a:t>
            </a:r>
            <a:endParaRPr sz="4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1459230" y="9324341"/>
            <a:ext cx="10717530" cy="1332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604020202020204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05 |             Rikiddo </a:t>
            </a:r>
            <a:endParaRPr sz="4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 panose="020B0604020202020204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  一种流动性敏感的动态对数市场评分规则</a:t>
            </a:r>
            <a:endParaRPr sz="4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305" y="0"/>
            <a:ext cx="12743815" cy="13716000"/>
            <a:chOff x="43" y="0"/>
            <a:chExt cx="20069" cy="21600"/>
          </a:xfrm>
        </p:grpSpPr>
        <p:pic>
          <p:nvPicPr>
            <p:cNvPr id="79" name="Google Shape;79;p16" descr="Изображение"/>
            <p:cNvPicPr preferRelativeResize="0"/>
            <p:nvPr/>
          </p:nvPicPr>
          <p:blipFill rotWithShape="1">
            <a:blip r:embed="rId1"/>
            <a:srcRect l="18732"/>
            <a:stretch>
              <a:fillRect/>
            </a:stretch>
          </p:blipFill>
          <p:spPr>
            <a:xfrm>
              <a:off x="43" y="0"/>
              <a:ext cx="16367" cy="2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6" descr="Изображение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2350" y="1481"/>
              <a:ext cx="5199" cy="1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6" descr="Изображение"/>
            <p:cNvPicPr preferRelativeResize="0"/>
            <p:nvPr/>
          </p:nvPicPr>
          <p:blipFill rotWithShape="1">
            <a:blip r:embed="rId3"/>
            <a:srcRect l="3607"/>
            <a:stretch>
              <a:fillRect/>
            </a:stretch>
          </p:blipFill>
          <p:spPr>
            <a:xfrm>
              <a:off x="1512" y="5850"/>
              <a:ext cx="18600" cy="124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2" name="Google Shape;82;p16"/>
          <p:cNvSpPr txBox="1"/>
          <p:nvPr/>
        </p:nvSpPr>
        <p:spPr>
          <a:xfrm>
            <a:off x="11285273" y="1167765"/>
            <a:ext cx="10926754" cy="102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 panose="020B0604020202020204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Scoring Rule</a:t>
            </a:r>
            <a:endParaRPr sz="6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11278923" y="2393950"/>
            <a:ext cx="10926752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C1CA"/>
              </a:buClr>
              <a:buSzPts val="3500"/>
              <a:buFont typeface="Helvetica Neue" panose="020B0604020202020204"/>
              <a:buNone/>
            </a:pPr>
            <a:r>
              <a:rPr lang="en-US" sz="3500" b="1" i="0" u="none" strike="noStrike" cap="none">
                <a:solidFill>
                  <a:srgbClr val="B5C1CA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评分规则</a:t>
            </a:r>
            <a:endParaRPr lang="en-US" sz="3500" b="1" i="0" u="none" strike="noStrike" cap="none">
              <a:solidFill>
                <a:srgbClr val="B5C1CA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11278742" y="10255885"/>
            <a:ext cx="101775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Verdana" panose="020B0604030504040204"/>
              <a:buNone/>
            </a:pPr>
            <a:r>
              <a:rPr lang="en-US" sz="2500" i="0" u="none" strike="noStrike" cap="none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评分规则是指在决策理论中衡量概率预测的准确性的一种方案</a:t>
            </a:r>
            <a:endParaRPr sz="250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11278742" y="11094085"/>
            <a:ext cx="101775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Verdana" panose="020B0604030504040204"/>
              <a:buNone/>
            </a:pPr>
            <a:r>
              <a:rPr lang="en-US" sz="2500"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适用范围：必须将概率和一组互斥结果相对应的情况，其概率总和为1</a:t>
            </a:r>
            <a:endParaRPr sz="2500">
              <a:solidFill>
                <a:srgbClr val="FFFFFF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</p:txBody>
      </p:sp>
      <p:sp>
        <p:nvSpPr>
          <p:cNvPr id="1" name="文本框 0"/>
          <p:cNvSpPr txBox="1"/>
          <p:nvPr/>
        </p:nvSpPr>
        <p:spPr>
          <a:xfrm>
            <a:off x="11256010" y="3474085"/>
            <a:ext cx="97218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我们在现实中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 descr="Изображе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8322230"/>
            <a:ext cx="24384001" cy="540274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2881350" y="3279350"/>
            <a:ext cx="19083900" cy="4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 panose="020B0604020202020204"/>
              <a:buChar char="●"/>
            </a:pP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Brier Score</a:t>
            </a:r>
            <a:endParaRPr sz="36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 panose="020B0604020202020204"/>
              <a:buChar char="●"/>
            </a:pP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Spherical Score（球形分数）</a:t>
            </a:r>
            <a:endParaRPr sz="36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 panose="020B0604020202020204"/>
              <a:buChar char="●"/>
            </a:pP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Logarithmic Score（对数分数）</a:t>
            </a:r>
            <a:endParaRPr sz="36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 panose="020B0604020202020204"/>
              <a:buChar char="●"/>
            </a:pP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Zero-one Score（0-1分数）</a:t>
            </a:r>
            <a:endParaRPr sz="36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4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2881350" y="7851350"/>
            <a:ext cx="190839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 panose="020B0604020202020204"/>
              <a:buChar char="●"/>
            </a:pP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Quadratic</a:t>
            </a: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Score（</a:t>
            </a: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二次分数</a:t>
            </a: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）</a:t>
            </a:r>
            <a:endParaRPr sz="36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 panose="020B0604020202020204"/>
              <a:buChar char="●"/>
            </a:pP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Pseudos</a:t>
            </a: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pherical Score（伪球形分数）</a:t>
            </a:r>
            <a:endParaRPr sz="36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 panose="020B0604020202020204"/>
              <a:buChar char="●"/>
            </a:pPr>
            <a:r>
              <a:rPr lang="en-US" sz="36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Logarithmic Score（对数分数）</a:t>
            </a:r>
            <a:endParaRPr sz="36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4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2920825" y="2131400"/>
            <a:ext cx="147225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对于分类变量（离散）</a:t>
            </a:r>
            <a:endParaRPr sz="45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2920825" y="6703400"/>
            <a:ext cx="147225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对于</a:t>
            </a:r>
            <a:r>
              <a:rPr lang="en-US" sz="45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连续</a:t>
            </a:r>
            <a:r>
              <a:rPr lang="en-US" sz="4500" b="1">
                <a:solidFill>
                  <a:schemeClr val="lt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变量</a:t>
            </a:r>
            <a:endParaRPr sz="4500" b="1">
              <a:solidFill>
                <a:schemeClr val="lt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8" descr="Изображение"/>
          <p:cNvPicPr preferRelativeResize="0"/>
          <p:nvPr/>
        </p:nvPicPr>
        <p:blipFill rotWithShape="1">
          <a:blip r:embed="rId1"/>
          <a:srcRect l="18732"/>
          <a:stretch>
            <a:fillRect/>
          </a:stretch>
        </p:blipFill>
        <p:spPr>
          <a:xfrm>
            <a:off x="27188" y="0"/>
            <a:ext cx="10393162" cy="1371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 descr="Изображение"/>
          <p:cNvPicPr preferRelativeResize="0"/>
          <p:nvPr/>
        </p:nvPicPr>
        <p:blipFill rotWithShape="1">
          <a:blip r:embed="rId3"/>
          <a:srcRect l="3607"/>
          <a:stretch>
            <a:fillRect/>
          </a:stretch>
        </p:blipFill>
        <p:spPr>
          <a:xfrm>
            <a:off x="959901" y="3714990"/>
            <a:ext cx="11810791" cy="789761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11285273" y="1167765"/>
            <a:ext cx="10926754" cy="102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 panose="020B0604020202020204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Market Scoring Rule</a:t>
            </a:r>
            <a:endParaRPr sz="6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11278923" y="2393950"/>
            <a:ext cx="10926752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C1CA"/>
              </a:buClr>
              <a:buSzPts val="3500"/>
              <a:buFont typeface="Helvetica Neue" panose="020B0604020202020204"/>
              <a:buNone/>
            </a:pPr>
            <a:r>
              <a:rPr lang="en-US" sz="3500" b="1" i="0" u="none" strike="noStrike" cap="none">
                <a:solidFill>
                  <a:srgbClr val="B5C1CA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市场评分规则</a:t>
            </a:r>
            <a:endParaRPr lang="en-US" sz="3500" b="1" i="0" u="none" strike="noStrike" cap="none">
              <a:solidFill>
                <a:srgbClr val="B5C1CA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11278742" y="3474085"/>
            <a:ext cx="10177464" cy="2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Verdana" panose="020B0604030504040204"/>
              <a:buNone/>
            </a:pPr>
            <a:r>
              <a:rPr lang="en-US" sz="2500" b="0" i="0" u="none" strike="noStrike" cap="none"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The most common prediction market trades only two outcomes on an event: “Yes” or “No”. This means that traders are betting on whether an event happens or it does not. These markets are sometimes known as binary markets since they only trade two distinct outcomes.</a:t>
            </a:r>
            <a:endParaRPr lang="en-US" sz="2500" b="0" i="0" u="none" strike="noStrike" cap="none">
              <a:solidFill>
                <a:srgbClr val="FFFFFF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 descr="Изображение"/>
          <p:cNvPicPr preferRelativeResize="0"/>
          <p:nvPr/>
        </p:nvPicPr>
        <p:blipFill rotWithShape="1">
          <a:blip r:embed="rId1"/>
          <a:srcRect l="18732"/>
          <a:stretch>
            <a:fillRect/>
          </a:stretch>
        </p:blipFill>
        <p:spPr>
          <a:xfrm>
            <a:off x="27188" y="0"/>
            <a:ext cx="10393162" cy="1371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 descr="Изображение"/>
          <p:cNvPicPr preferRelativeResize="0"/>
          <p:nvPr/>
        </p:nvPicPr>
        <p:blipFill rotWithShape="1">
          <a:blip r:embed="rId3"/>
          <a:srcRect l="3607"/>
          <a:stretch>
            <a:fillRect/>
          </a:stretch>
        </p:blipFill>
        <p:spPr>
          <a:xfrm>
            <a:off x="959901" y="3714990"/>
            <a:ext cx="11810791" cy="789761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11285220" y="1167765"/>
            <a:ext cx="12777470" cy="102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 panose="020B0604020202020204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Logarithmic Market Scoring Rule</a:t>
            </a:r>
            <a:endParaRPr sz="6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11278923" y="2393950"/>
            <a:ext cx="10926752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C1CA"/>
              </a:buClr>
              <a:buSzPts val="3500"/>
              <a:buFont typeface="Helvetica Neue" panose="020B0604020202020204"/>
              <a:buNone/>
            </a:pPr>
            <a:r>
              <a:rPr lang="en-US" sz="3500" b="1" i="0" u="none" strike="noStrike" cap="none">
                <a:solidFill>
                  <a:srgbClr val="B5C1CA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对数评分规则</a:t>
            </a:r>
            <a:endParaRPr lang="en-US" sz="3500" b="1" i="0" u="none" strike="noStrike" cap="none">
              <a:solidFill>
                <a:srgbClr val="B5C1CA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11278742" y="3474085"/>
            <a:ext cx="10177464" cy="2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Verdana" panose="020B0604030504040204"/>
              <a:buNone/>
            </a:pPr>
            <a:r>
              <a:rPr lang="en-US" sz="2500" b="0" i="0" u="none" strike="noStrike" cap="none"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The most common prediction market trades only two outcomes on an event: “Yes” or “No”. This means that traders are betting on whether an event happens or it does not. These markets are sometimes known as binary markets since they only trade two distinct outcomes.</a:t>
            </a:r>
            <a:endParaRPr lang="en-US" sz="2500" b="0" i="0" u="none" strike="noStrike" cap="none">
              <a:solidFill>
                <a:srgbClr val="FFFFFF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0" descr="Изображение"/>
          <p:cNvPicPr preferRelativeResize="0"/>
          <p:nvPr/>
        </p:nvPicPr>
        <p:blipFill rotWithShape="1">
          <a:blip r:embed="rId1"/>
          <a:srcRect l="18732"/>
          <a:stretch>
            <a:fillRect/>
          </a:stretch>
        </p:blipFill>
        <p:spPr>
          <a:xfrm>
            <a:off x="27188" y="0"/>
            <a:ext cx="10393162" cy="1371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 descr="Изображение"/>
          <p:cNvPicPr preferRelativeResize="0"/>
          <p:nvPr/>
        </p:nvPicPr>
        <p:blipFill rotWithShape="1">
          <a:blip r:embed="rId3"/>
          <a:srcRect l="3607"/>
          <a:stretch>
            <a:fillRect/>
          </a:stretch>
        </p:blipFill>
        <p:spPr>
          <a:xfrm>
            <a:off x="959901" y="3714990"/>
            <a:ext cx="11810791" cy="789761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/>
        </p:nvSpPr>
        <p:spPr>
          <a:xfrm>
            <a:off x="11285220" y="706120"/>
            <a:ext cx="12777470" cy="1948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 panose="020B0604020202020204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Liquidity-Sensitive Logarithmic 	Market Scoring Rule</a:t>
            </a:r>
            <a:endParaRPr sz="6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11285273" y="2654300"/>
            <a:ext cx="10926752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C1CA"/>
              </a:buClr>
              <a:buSzPts val="3500"/>
              <a:buFont typeface="Helvetica Neue" panose="020B0604020202020204"/>
              <a:buNone/>
            </a:pPr>
            <a:r>
              <a:rPr lang="en-US" sz="3500" b="1" i="0" u="none" strike="noStrike" cap="none">
                <a:solidFill>
                  <a:srgbClr val="B5C1CA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流动性敏感的对数评分规则</a:t>
            </a:r>
            <a:endParaRPr lang="en-US" sz="3500" b="1" i="0" u="none" strike="noStrike" cap="none">
              <a:solidFill>
                <a:srgbClr val="B5C1CA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11278742" y="3474085"/>
            <a:ext cx="10177464" cy="2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Verdana" panose="020B0604030504040204"/>
              <a:buNone/>
            </a:pPr>
            <a:r>
              <a:rPr lang="en-US" sz="2500" b="0" i="0" u="none" strike="noStrike" cap="none"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The most common prediction market trades only two outcomes on an event: “Yes” or “No”. This means that traders are betting on whether an event happens or it does not. These markets are sometimes known as binary markets since they only trade two distinct outcomes.</a:t>
            </a:r>
            <a:endParaRPr lang="en-US" sz="2500" b="0" i="0" u="none" strike="noStrike" cap="none">
              <a:solidFill>
                <a:srgbClr val="FFFFFF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1" descr="Изображение"/>
          <p:cNvPicPr preferRelativeResize="0"/>
          <p:nvPr/>
        </p:nvPicPr>
        <p:blipFill rotWithShape="1">
          <a:blip r:embed="rId1"/>
          <a:srcRect l="18732"/>
          <a:stretch>
            <a:fillRect/>
          </a:stretch>
        </p:blipFill>
        <p:spPr>
          <a:xfrm>
            <a:off x="27188" y="0"/>
            <a:ext cx="10393162" cy="1371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 descr="Изображение"/>
          <p:cNvPicPr preferRelativeResize="0"/>
          <p:nvPr/>
        </p:nvPicPr>
        <p:blipFill rotWithShape="1">
          <a:blip r:embed="rId3"/>
          <a:srcRect l="3607"/>
          <a:stretch>
            <a:fillRect/>
          </a:stretch>
        </p:blipFill>
        <p:spPr>
          <a:xfrm>
            <a:off x="959901" y="3714990"/>
            <a:ext cx="11810791" cy="789761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11285220" y="1167765"/>
            <a:ext cx="12777470" cy="102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 panose="020B0604020202020204"/>
              <a:buNone/>
            </a:pPr>
            <a:r>
              <a:rPr lang="en-US" sz="6000" b="1" i="0" u="none" strike="noStrike" cap="none">
                <a:solidFill>
                  <a:srgbClr val="FFFFFF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Rikiddo </a:t>
            </a:r>
            <a:endParaRPr sz="6000" b="1" i="0" u="none" strike="noStrike" cap="none">
              <a:solidFill>
                <a:srgbClr val="FFFFFF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11278923" y="2393950"/>
            <a:ext cx="10926752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C1CA"/>
              </a:buClr>
              <a:buSzPts val="3500"/>
              <a:buFont typeface="Helvetica Neue" panose="020B0604020202020204"/>
              <a:buNone/>
            </a:pPr>
            <a:r>
              <a:rPr lang="en-US" sz="3500" b="1" i="0" u="none" strike="noStrike" cap="none">
                <a:solidFill>
                  <a:srgbClr val="B5C1CA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一种流动性敏感的动态对数市场评分规则</a:t>
            </a:r>
            <a:endParaRPr lang="en-US" sz="3500" b="1" i="0" u="none" strike="noStrike" cap="none">
              <a:solidFill>
                <a:srgbClr val="B5C1CA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11278742" y="3474085"/>
            <a:ext cx="10177464" cy="2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Verdana" panose="020B0604030504040204"/>
              <a:buNone/>
            </a:pPr>
            <a:r>
              <a:rPr lang="en-US" sz="2500" b="0" i="0" u="none" strike="noStrike" cap="none"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The most common prediction market trades only two outcomes on an event: “Yes” or “No”. This means that traders are betting on whether an event happens or it does not. These markets are sometimes known as binary markets since they only trade two distinct outcomes.</a:t>
            </a:r>
            <a:endParaRPr lang="en-US" sz="2500" b="0" i="0" u="none" strike="noStrike" cap="none">
              <a:solidFill>
                <a:srgbClr val="FFFFFF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 descr="Изображе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-1" y="4428"/>
            <a:ext cx="24384001" cy="5223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 descr="Изображе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491970" y="940539"/>
            <a:ext cx="3301400" cy="809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FFFFFF"/>
      </a:hlink>
      <a:folHlink>
        <a:srgbClr val="FFF0A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2227</Words>
  <Application>WPS 演示</Application>
  <PresentationFormat/>
  <Paragraphs>84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Arial</vt:lpstr>
      <vt:lpstr>宋体</vt:lpstr>
      <vt:lpstr>Wingdings</vt:lpstr>
      <vt:lpstr>Arial</vt:lpstr>
      <vt:lpstr>Helvetica Neue</vt:lpstr>
      <vt:lpstr>微软雅黑</vt:lpstr>
      <vt:lpstr>Verdana</vt:lpstr>
      <vt:lpstr>Arial Unicode MS</vt:lpstr>
      <vt:lpstr>21_BasicWhite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Whisker</cp:lastModifiedBy>
  <cp:revision>2</cp:revision>
  <dcterms:created xsi:type="dcterms:W3CDTF">2021-06-27T06:51:00Z</dcterms:created>
  <dcterms:modified xsi:type="dcterms:W3CDTF">2021-06-27T10:08:39Z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14726A9D0ADB4BF7A9AF0C1A35622B7C</vt:lpwstr>
  </property>
  <property fmtid="{D5CDD505-2E9C-101B-9397-08002B2CF9AE}" pid="3" name="KSOProductBuildVer">
    <vt:lpwstr>2052-11.1.0.10578</vt:lpwstr>
  </property>
</Properties>
</file>